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327" r:id="rId3"/>
    <p:sldId id="328" r:id="rId4"/>
    <p:sldId id="32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79" d="100"/>
          <a:sy n="79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E4AF1-01ED-48CB-A053-68F84F54413D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E076FE-AAE3-4112-8C25-0AE0BC5139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9387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34B1E2-F7E8-9C49-A040-9BA2D50B2A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0FF713A3-0AE5-4963-ECF7-0394FA0D7D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84203208-A642-4C75-A69A-89EF9EB3DF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7BB0A82-A179-A843-DB0B-D0B8C8894F7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91257-645A-4E73-88A9-56FCE0492A74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67136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CE4D26-BA7B-5927-8185-D08EAF815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D2C0DAE-4D70-A5D8-E0FD-3806B8EC03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0826945-05EE-1C5D-E96F-367157E4FC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647EFFB-3A87-7C20-4573-8A293B6389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91257-645A-4E73-88A9-56FCE0492A74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0795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B3CC91-6C77-7DFF-F0E7-7D23E5A7D5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A20C648-FE62-5251-D8D2-1B380B79DE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2BDB600-DA2C-6491-8FB6-7956CA1B69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62D08E8-1E80-EF68-4D9C-1D741F0E7C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91257-645A-4E73-88A9-56FCE0492A74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5003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D3A8E4-007E-6E73-5D70-166EDC6F53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AD3332F-9726-81A8-DC6F-207EEFAA3C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1177BA8-3751-4A01-2A9E-3C5340D87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44F6E-6C84-45D4-BBB1-467E70870CA0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C303DF9-1479-3C38-8A4D-3A6B3064E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9C172C4-7193-5D3F-1DB0-4EA56E6FA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DB86-970E-4BDB-8305-334646CC04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6965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39B3B7-E5E5-AABB-A783-B2273EF62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B7A6567-703D-43DD-9BD1-3E8287C28C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40371BF-7085-28E5-96CE-520AE5852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44F6E-6C84-45D4-BBB1-467E70870CA0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92FFD2B-B25F-4883-7100-4DA7AB1F3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E83F4A9-B71E-DF9C-A52E-925328B76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DB86-970E-4BDB-8305-334646CC04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5109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EA3BFE9-0721-90C5-9159-B4DCC09EEE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C7AFD63-D707-93E3-BA5F-5033F098C0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369D2AD-9FA6-BC1E-3CDB-6C98B7EC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44F6E-6C84-45D4-BBB1-467E70870CA0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8CD7D77-9A12-DEC8-35D3-5DBCF8B34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10D23FB-FEE9-7053-1813-38024D060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DB86-970E-4BDB-8305-334646CC04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3259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876DFE-99DF-27EA-689A-202D73B8A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A5D92BC-F3CA-95C9-34EF-218A11837A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D08EA01-B8F6-D3A9-496A-1739B0947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44F6E-6C84-45D4-BBB1-467E70870CA0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4722070-9EE9-3A32-6911-ED3BBA7D3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CB7B5B-8E2C-6143-6133-E8D15343D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DB86-970E-4BDB-8305-334646CC04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3232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7F63ED-0132-0042-04EA-013B0940E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8371B35-6F69-1CEF-43F9-7F1DFB24C7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39C6BF7-C0EB-0240-3904-56ADC5FA5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44F6E-6C84-45D4-BBB1-467E70870CA0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E33CC4B-A3E8-3B45-6D80-51CC174FA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3934087-4B31-A21C-ADE5-433255235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DB86-970E-4BDB-8305-334646CC04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663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464D80-A604-5B30-EAD6-48F735969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ECAF4B9-F005-E218-B9A6-1D6901B968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EB11121-BE61-EB5D-2063-25D676E250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394D9ED-7119-3881-547E-22DC26BE1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44F6E-6C84-45D4-BBB1-467E70870CA0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7B09212-6672-A610-6841-022392BFE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02A42D6-7F8E-108A-E70B-55FB43EDB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DB86-970E-4BDB-8305-334646CC04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943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799940-BE2B-F411-89BC-6CB5635163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517B2EE-EFCE-69D8-0626-60A086F4D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FA10CD6-9564-4EF1-7E57-9AA00FE66C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D6D3954-AA5F-0788-BF8B-5EDE13DB3C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ACBD1E6-A445-66ED-E64D-4456D0BB52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56633AC-088B-7B99-1916-B05DFCBAF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44F6E-6C84-45D4-BBB1-467E70870CA0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D1379C5-4813-2978-E640-02673E038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57A26C5-EB9E-0ADC-82FD-A4CA73191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DB86-970E-4BDB-8305-334646CC04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4139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EEDEBC-5430-185C-4B3B-C5FC46951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2A2CC52-F0ED-A1DB-61E4-EFEFA99D7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44F6E-6C84-45D4-BBB1-467E70870CA0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44F2BDA-E9A1-06A6-E7AE-F120639A5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9A27050-D8AA-A396-E605-9D9010CFF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DB86-970E-4BDB-8305-334646CC04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2757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F66B059-460D-6D48-AFE1-1DB00834C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44F6E-6C84-45D4-BBB1-467E70870CA0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C4E906A-2441-DA41-E6CB-D5F0872B1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E0F8733-5CE6-1C01-B5A0-0E6C166E0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DB86-970E-4BDB-8305-334646CC04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3296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2C5D06-3320-B028-A838-1A5826E8A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40EB0E1-0101-B312-020A-E92DCC8AAD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A0E986E-8B11-0507-703A-ECD6552D5D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699EF16-1AF2-0D65-5371-FBB40576C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44F6E-6C84-45D4-BBB1-467E70870CA0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EB154CE-DC99-443D-F3A9-43C3F3A55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6CEA683-60C5-DA30-B2D6-C43C3081B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DB86-970E-4BDB-8305-334646CC04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4469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C38858-435C-98A8-D222-DF6D8620A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07AB5CA-C122-E946-52D0-197BB0A1CF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CC3ACBB-B7EB-1092-C988-8FACA21969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79A20CF-EAA3-811B-BA1A-E83ADC0BB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44F6E-6C84-45D4-BBB1-467E70870CA0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4AACF72-B4C6-0290-1B3E-8D83F60E8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C9ED379-8976-4561-5A86-21942D796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6DB86-970E-4BDB-8305-334646CC04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248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FEC7409-E3CF-5621-ECB4-B7286617E5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8FAAF46-FECF-9C97-1ED7-4B0A40C64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3C1AF39-F09C-5279-4EC8-B8C9C4CE8F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544F6E-6C84-45D4-BBB1-467E70870CA0}" type="datetimeFigureOut">
              <a:rPr lang="de-DE" smtClean="0"/>
              <a:t>17.02.2026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3737B9-22C6-C0E2-8446-EAD62140FF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1B257B1-74EC-0C07-2BB2-DAD602F12C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56DB86-970E-4BDB-8305-334646CC04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6272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82BF49-66A4-0F7E-F8D6-F50D91699C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Juristische Beifächer</a:t>
            </a:r>
            <a:br>
              <a:rPr lang="de-DE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</a:br>
            <a:endParaRPr lang="de-DE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D6AD699-4A6F-E873-B320-84D9926643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de-DE" sz="3400" b="1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Studienverlaufsplan – Beginn Sommersemester</a:t>
            </a:r>
          </a:p>
          <a:p>
            <a:endParaRPr lang="de-DE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  <a:p>
            <a:endParaRPr lang="de-DE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  <a:p>
            <a:endParaRPr lang="de-DE" dirty="0"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  <a:p>
            <a:r>
              <a:rPr lang="de-DE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Stand: WiSe 2025/2026</a:t>
            </a:r>
          </a:p>
        </p:txBody>
      </p:sp>
    </p:spTree>
    <p:extLst>
      <p:ext uri="{BB962C8B-B14F-4D97-AF65-F5344CB8AC3E}">
        <p14:creationId xmlns:p14="http://schemas.microsoft.com/office/powerpoint/2010/main" val="4279500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AAF9A8-5F98-820B-46A8-E5F6FECB40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8FB956-EA60-9778-3A8B-F77679303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250" y="365126"/>
            <a:ext cx="11328630" cy="769612"/>
          </a:xfrm>
        </p:spPr>
        <p:txBody>
          <a:bodyPr>
            <a:normAutofit/>
          </a:bodyPr>
          <a:lstStyle/>
          <a:p>
            <a:pPr algn="ctr"/>
            <a:r>
              <a:rPr lang="de-DE" sz="3600" b="1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Beifach Zivilrecht – Beginn Sommer 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CA58A9B3-3BA9-EBD5-241C-EACC5CD31717}"/>
              </a:ext>
            </a:extLst>
          </p:cNvPr>
          <p:cNvSpPr/>
          <p:nvPr/>
        </p:nvSpPr>
        <p:spPr>
          <a:xfrm>
            <a:off x="6192247" y="1219758"/>
            <a:ext cx="5760640" cy="64966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1: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Einführung ins Bürgerliche  Vermögensrecht – BGB AT (mit AG und Klausur) </a:t>
            </a: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69901E3E-85B4-1C50-D6E3-3CC0540490AE}"/>
              </a:ext>
            </a:extLst>
          </p:cNvPr>
          <p:cNvSpPr/>
          <p:nvPr/>
        </p:nvSpPr>
        <p:spPr>
          <a:xfrm>
            <a:off x="252925" y="1219758"/>
            <a:ext cx="5760640" cy="65300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1. Fachsemester (Sommer)</a:t>
            </a:r>
          </a:p>
        </p:txBody>
      </p:sp>
      <p:sp>
        <p:nvSpPr>
          <p:cNvPr id="22" name="Rechteck: abgerundete Ecken 21">
            <a:extLst>
              <a:ext uri="{FF2B5EF4-FFF2-40B4-BE49-F238E27FC236}">
                <a16:creationId xmlns:a16="http://schemas.microsoft.com/office/drawing/2014/main" id="{1CC8D5C3-53C8-7283-3C79-D1AA1C0D5C41}"/>
              </a:ext>
            </a:extLst>
          </p:cNvPr>
          <p:cNvSpPr/>
          <p:nvPr/>
        </p:nvSpPr>
        <p:spPr>
          <a:xfrm>
            <a:off x="6192247" y="1961120"/>
            <a:ext cx="5760640" cy="64966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1: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Schuldrecht I/II (mit AG und Klausur)</a:t>
            </a:r>
          </a:p>
          <a:p>
            <a:pPr marL="0" lvl="1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2: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Gesetzliche Schuldverhältnisse (mit AG und Klausur)</a:t>
            </a:r>
          </a:p>
        </p:txBody>
      </p:sp>
      <p:sp>
        <p:nvSpPr>
          <p:cNvPr id="23" name="Rechteck: abgerundete Ecken 22">
            <a:extLst>
              <a:ext uri="{FF2B5EF4-FFF2-40B4-BE49-F238E27FC236}">
                <a16:creationId xmlns:a16="http://schemas.microsoft.com/office/drawing/2014/main" id="{96DB07AC-A768-5501-DD40-0DF32C764B5A}"/>
              </a:ext>
            </a:extLst>
          </p:cNvPr>
          <p:cNvSpPr/>
          <p:nvPr/>
        </p:nvSpPr>
        <p:spPr>
          <a:xfrm>
            <a:off x="252925" y="1957782"/>
            <a:ext cx="5760640" cy="65300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2. Fachsemester (Winter)</a:t>
            </a:r>
          </a:p>
        </p:txBody>
      </p:sp>
      <p:sp>
        <p:nvSpPr>
          <p:cNvPr id="24" name="Rechteck: abgerundete Ecken 23">
            <a:extLst>
              <a:ext uri="{FF2B5EF4-FFF2-40B4-BE49-F238E27FC236}">
                <a16:creationId xmlns:a16="http://schemas.microsoft.com/office/drawing/2014/main" id="{9ADF2C72-7586-603C-7AB0-8F334E06D7AB}"/>
              </a:ext>
            </a:extLst>
          </p:cNvPr>
          <p:cNvSpPr/>
          <p:nvPr/>
        </p:nvSpPr>
        <p:spPr>
          <a:xfrm>
            <a:off x="6192247" y="2699144"/>
            <a:ext cx="5760640" cy="64966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2: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Sachenrecht (mit AG und Klausur)</a:t>
            </a:r>
          </a:p>
        </p:txBody>
      </p:sp>
      <p:sp>
        <p:nvSpPr>
          <p:cNvPr id="25" name="Rechteck: abgerundete Ecken 24">
            <a:extLst>
              <a:ext uri="{FF2B5EF4-FFF2-40B4-BE49-F238E27FC236}">
                <a16:creationId xmlns:a16="http://schemas.microsoft.com/office/drawing/2014/main" id="{DD85F087-BA99-3290-493B-DBF60FC769AF}"/>
              </a:ext>
            </a:extLst>
          </p:cNvPr>
          <p:cNvSpPr/>
          <p:nvPr/>
        </p:nvSpPr>
        <p:spPr>
          <a:xfrm>
            <a:off x="252925" y="2695806"/>
            <a:ext cx="5760640" cy="65300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3. Fachsemester (Sommer)</a:t>
            </a:r>
          </a:p>
        </p:txBody>
      </p:sp>
      <p:sp>
        <p:nvSpPr>
          <p:cNvPr id="26" name="Rechteck: abgerundete Ecken 25">
            <a:extLst>
              <a:ext uri="{FF2B5EF4-FFF2-40B4-BE49-F238E27FC236}">
                <a16:creationId xmlns:a16="http://schemas.microsoft.com/office/drawing/2014/main" id="{D53E325C-4688-A175-4798-36F18DF768CB}"/>
              </a:ext>
            </a:extLst>
          </p:cNvPr>
          <p:cNvSpPr/>
          <p:nvPr/>
        </p:nvSpPr>
        <p:spPr>
          <a:xfrm>
            <a:off x="6192247" y="3440506"/>
            <a:ext cx="5760640" cy="64966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3: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Römisches Recht I (Klausur)</a:t>
            </a:r>
          </a:p>
          <a:p>
            <a:pPr marL="0" lvl="1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4: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Einführung ins wissenschaftliche Arbeiten (mit Hausarbeit) </a:t>
            </a:r>
          </a:p>
        </p:txBody>
      </p:sp>
      <p:sp>
        <p:nvSpPr>
          <p:cNvPr id="27" name="Rechteck: abgerundete Ecken 26">
            <a:extLst>
              <a:ext uri="{FF2B5EF4-FFF2-40B4-BE49-F238E27FC236}">
                <a16:creationId xmlns:a16="http://schemas.microsoft.com/office/drawing/2014/main" id="{BB1F9C74-B6BE-7C9A-B3FE-B4E1007F42EE}"/>
              </a:ext>
            </a:extLst>
          </p:cNvPr>
          <p:cNvSpPr/>
          <p:nvPr/>
        </p:nvSpPr>
        <p:spPr>
          <a:xfrm>
            <a:off x="252925" y="3437168"/>
            <a:ext cx="5760640" cy="65300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4. Fachsemester (Winter)</a:t>
            </a:r>
          </a:p>
        </p:txBody>
      </p:sp>
      <p:sp>
        <p:nvSpPr>
          <p:cNvPr id="28" name="Rechteck: abgerundete Ecken 27">
            <a:extLst>
              <a:ext uri="{FF2B5EF4-FFF2-40B4-BE49-F238E27FC236}">
                <a16:creationId xmlns:a16="http://schemas.microsoft.com/office/drawing/2014/main" id="{E90D79F2-10CA-9FE7-EDA9-0634E4C1B2C9}"/>
              </a:ext>
            </a:extLst>
          </p:cNvPr>
          <p:cNvSpPr/>
          <p:nvPr/>
        </p:nvSpPr>
        <p:spPr>
          <a:xfrm>
            <a:off x="6192247" y="4181868"/>
            <a:ext cx="5760640" cy="64966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3: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Deutsche und europäische Rechtsgeschichte (Klausur)</a:t>
            </a:r>
            <a:endParaRPr lang="de-DE" sz="1200" b="1" dirty="0">
              <a:solidFill>
                <a:schemeClr val="tx1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  <a:p>
            <a:pPr marL="0" lvl="1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5: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Wahlpflichtmodule</a:t>
            </a:r>
          </a:p>
        </p:txBody>
      </p:sp>
      <p:sp>
        <p:nvSpPr>
          <p:cNvPr id="29" name="Rechteck: abgerundete Ecken 28">
            <a:extLst>
              <a:ext uri="{FF2B5EF4-FFF2-40B4-BE49-F238E27FC236}">
                <a16:creationId xmlns:a16="http://schemas.microsoft.com/office/drawing/2014/main" id="{E1C72E6E-60CF-6217-AB9C-7E0DA743A6EC}"/>
              </a:ext>
            </a:extLst>
          </p:cNvPr>
          <p:cNvSpPr/>
          <p:nvPr/>
        </p:nvSpPr>
        <p:spPr>
          <a:xfrm>
            <a:off x="252925" y="4178530"/>
            <a:ext cx="5760640" cy="65300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5. Fachsemester (Sommer)</a:t>
            </a:r>
          </a:p>
        </p:txBody>
      </p:sp>
      <p:sp>
        <p:nvSpPr>
          <p:cNvPr id="30" name="Rechteck: abgerundete Ecken 29">
            <a:extLst>
              <a:ext uri="{FF2B5EF4-FFF2-40B4-BE49-F238E27FC236}">
                <a16:creationId xmlns:a16="http://schemas.microsoft.com/office/drawing/2014/main" id="{F1CE3B61-5FBE-AE10-C6AA-30635B60C6F4}"/>
              </a:ext>
            </a:extLst>
          </p:cNvPr>
          <p:cNvSpPr/>
          <p:nvPr/>
        </p:nvSpPr>
        <p:spPr>
          <a:xfrm>
            <a:off x="6192247" y="4923230"/>
            <a:ext cx="5760640" cy="64966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5: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Wahlpflichtmodule</a:t>
            </a:r>
          </a:p>
        </p:txBody>
      </p:sp>
      <p:sp>
        <p:nvSpPr>
          <p:cNvPr id="31" name="Rechteck: abgerundete Ecken 30">
            <a:extLst>
              <a:ext uri="{FF2B5EF4-FFF2-40B4-BE49-F238E27FC236}">
                <a16:creationId xmlns:a16="http://schemas.microsoft.com/office/drawing/2014/main" id="{EE442549-17A2-E8B3-183F-7EA40EA7326F}"/>
              </a:ext>
            </a:extLst>
          </p:cNvPr>
          <p:cNvSpPr/>
          <p:nvPr/>
        </p:nvSpPr>
        <p:spPr>
          <a:xfrm>
            <a:off x="252925" y="4919892"/>
            <a:ext cx="5760640" cy="65300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6. Fachsemester (Winter)</a:t>
            </a:r>
          </a:p>
        </p:txBody>
      </p:sp>
    </p:spTree>
    <p:extLst>
      <p:ext uri="{BB962C8B-B14F-4D97-AF65-F5344CB8AC3E}">
        <p14:creationId xmlns:p14="http://schemas.microsoft.com/office/powerpoint/2010/main" val="374503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DD8DAD-2D4B-81AB-F3F5-FCF4A2806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D0FEE0-23BF-D4C7-065F-60FFABC3D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250" y="365126"/>
            <a:ext cx="11328630" cy="769612"/>
          </a:xfrm>
        </p:spPr>
        <p:txBody>
          <a:bodyPr>
            <a:normAutofit/>
          </a:bodyPr>
          <a:lstStyle/>
          <a:p>
            <a:pPr algn="ctr"/>
            <a:r>
              <a:rPr lang="de-DE" sz="3600" b="1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Beifach Öffentliches Recht – Beginn Sommer 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4F387A21-DC59-2A2B-B8E6-D8CC7F031A61}"/>
              </a:ext>
            </a:extLst>
          </p:cNvPr>
          <p:cNvSpPr/>
          <p:nvPr/>
        </p:nvSpPr>
        <p:spPr>
          <a:xfrm>
            <a:off x="6192247" y="1223096"/>
            <a:ext cx="5760640" cy="64966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1: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Verfassungsgeschichte der Neuzeit (mit Klausur)</a:t>
            </a:r>
          </a:p>
          <a:p>
            <a:pPr marL="0" lvl="1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2: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Staatsrecht II – Grundrechte (mit Klausur)</a:t>
            </a:r>
          </a:p>
          <a:p>
            <a:pPr marL="0" lvl="1" defTabSz="3556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2: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Beifach-Arbeitsgemeinschaft im Staatsrecht</a:t>
            </a:r>
            <a:endParaRPr lang="de-DE" sz="1200" b="1" dirty="0">
              <a:solidFill>
                <a:schemeClr val="tx1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37AE8F62-88A1-F62D-3D3B-42B425FF2AC3}"/>
              </a:ext>
            </a:extLst>
          </p:cNvPr>
          <p:cNvSpPr/>
          <p:nvPr/>
        </p:nvSpPr>
        <p:spPr>
          <a:xfrm>
            <a:off x="252925" y="1223096"/>
            <a:ext cx="5760640" cy="65300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1. Fachsemester (Sommer)</a:t>
            </a:r>
          </a:p>
        </p:txBody>
      </p:sp>
      <p:sp>
        <p:nvSpPr>
          <p:cNvPr id="22" name="Rechteck: abgerundete Ecken 21">
            <a:extLst>
              <a:ext uri="{FF2B5EF4-FFF2-40B4-BE49-F238E27FC236}">
                <a16:creationId xmlns:a16="http://schemas.microsoft.com/office/drawing/2014/main" id="{9CF69B4E-82A6-4006-503B-CFF9F75F21AC}"/>
              </a:ext>
            </a:extLst>
          </p:cNvPr>
          <p:cNvSpPr/>
          <p:nvPr/>
        </p:nvSpPr>
        <p:spPr>
          <a:xfrm>
            <a:off x="6192247" y="1961120"/>
            <a:ext cx="5760640" cy="64966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1: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Rechtsphilosophie (mit Klausur)</a:t>
            </a:r>
          </a:p>
          <a:p>
            <a:pPr marL="0" lvl="1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2: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Staatsrecht I - Staatsorganisationsrecht (mit Klausur)</a:t>
            </a:r>
          </a:p>
        </p:txBody>
      </p:sp>
      <p:sp>
        <p:nvSpPr>
          <p:cNvPr id="23" name="Rechteck: abgerundete Ecken 22">
            <a:extLst>
              <a:ext uri="{FF2B5EF4-FFF2-40B4-BE49-F238E27FC236}">
                <a16:creationId xmlns:a16="http://schemas.microsoft.com/office/drawing/2014/main" id="{264FAED1-8A0C-CF50-E55B-4BAE9F09D702}"/>
              </a:ext>
            </a:extLst>
          </p:cNvPr>
          <p:cNvSpPr/>
          <p:nvPr/>
        </p:nvSpPr>
        <p:spPr>
          <a:xfrm>
            <a:off x="252925" y="1957782"/>
            <a:ext cx="5760640" cy="65300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2. Fachsemester (Winter)</a:t>
            </a:r>
          </a:p>
        </p:txBody>
      </p:sp>
      <p:sp>
        <p:nvSpPr>
          <p:cNvPr id="24" name="Rechteck: abgerundete Ecken 23">
            <a:extLst>
              <a:ext uri="{FF2B5EF4-FFF2-40B4-BE49-F238E27FC236}">
                <a16:creationId xmlns:a16="http://schemas.microsoft.com/office/drawing/2014/main" id="{B188BD31-9D4F-CC17-1002-C7CDE69B1BC4}"/>
              </a:ext>
            </a:extLst>
          </p:cNvPr>
          <p:cNvSpPr/>
          <p:nvPr/>
        </p:nvSpPr>
        <p:spPr>
          <a:xfrm>
            <a:off x="6192247" y="2699144"/>
            <a:ext cx="5760640" cy="64966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3: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Allgemeines Verwaltungsrecht I </a:t>
            </a:r>
          </a:p>
          <a:p>
            <a:pPr marL="0" lvl="1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4: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Europarecht I (mit Klausur)</a:t>
            </a:r>
          </a:p>
        </p:txBody>
      </p:sp>
      <p:sp>
        <p:nvSpPr>
          <p:cNvPr id="25" name="Rechteck: abgerundete Ecken 24">
            <a:extLst>
              <a:ext uri="{FF2B5EF4-FFF2-40B4-BE49-F238E27FC236}">
                <a16:creationId xmlns:a16="http://schemas.microsoft.com/office/drawing/2014/main" id="{071BD885-986E-E047-F9DA-A74B9D43429B}"/>
              </a:ext>
            </a:extLst>
          </p:cNvPr>
          <p:cNvSpPr/>
          <p:nvPr/>
        </p:nvSpPr>
        <p:spPr>
          <a:xfrm>
            <a:off x="252925" y="2695806"/>
            <a:ext cx="5760640" cy="65300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3. Fachsemester (Sommer)</a:t>
            </a:r>
          </a:p>
        </p:txBody>
      </p:sp>
      <p:sp>
        <p:nvSpPr>
          <p:cNvPr id="26" name="Rechteck: abgerundete Ecken 25">
            <a:extLst>
              <a:ext uri="{FF2B5EF4-FFF2-40B4-BE49-F238E27FC236}">
                <a16:creationId xmlns:a16="http://schemas.microsoft.com/office/drawing/2014/main" id="{4E2C51AE-3CB3-B4B7-0CFB-6126C97DFB6D}"/>
              </a:ext>
            </a:extLst>
          </p:cNvPr>
          <p:cNvSpPr/>
          <p:nvPr/>
        </p:nvSpPr>
        <p:spPr>
          <a:xfrm>
            <a:off x="6192247" y="3440506"/>
            <a:ext cx="5760640" cy="64966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3: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Allgemeines Verwaltungsrecht II (mit AG und Klausur)</a:t>
            </a:r>
          </a:p>
          <a:p>
            <a:pPr marL="0" lvl="1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4: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Europarecht II </a:t>
            </a:r>
          </a:p>
        </p:txBody>
      </p:sp>
      <p:sp>
        <p:nvSpPr>
          <p:cNvPr id="27" name="Rechteck: abgerundete Ecken 26">
            <a:extLst>
              <a:ext uri="{FF2B5EF4-FFF2-40B4-BE49-F238E27FC236}">
                <a16:creationId xmlns:a16="http://schemas.microsoft.com/office/drawing/2014/main" id="{A7B8EA8C-D515-9D35-EF46-BA9C64B2D7D3}"/>
              </a:ext>
            </a:extLst>
          </p:cNvPr>
          <p:cNvSpPr/>
          <p:nvPr/>
        </p:nvSpPr>
        <p:spPr>
          <a:xfrm>
            <a:off x="252925" y="3437168"/>
            <a:ext cx="5760640" cy="65300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4. Fachsemester (Winter)</a:t>
            </a:r>
          </a:p>
        </p:txBody>
      </p:sp>
      <p:sp>
        <p:nvSpPr>
          <p:cNvPr id="28" name="Rechteck: abgerundete Ecken 27">
            <a:extLst>
              <a:ext uri="{FF2B5EF4-FFF2-40B4-BE49-F238E27FC236}">
                <a16:creationId xmlns:a16="http://schemas.microsoft.com/office/drawing/2014/main" id="{91531E44-4F71-1CA7-50FE-9E5101BA2923}"/>
              </a:ext>
            </a:extLst>
          </p:cNvPr>
          <p:cNvSpPr/>
          <p:nvPr/>
        </p:nvSpPr>
        <p:spPr>
          <a:xfrm>
            <a:off x="6192247" y="4181868"/>
            <a:ext cx="5760640" cy="64966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5: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Wahlpflichtmodule</a:t>
            </a:r>
          </a:p>
        </p:txBody>
      </p:sp>
      <p:sp>
        <p:nvSpPr>
          <p:cNvPr id="29" name="Rechteck: abgerundete Ecken 28">
            <a:extLst>
              <a:ext uri="{FF2B5EF4-FFF2-40B4-BE49-F238E27FC236}">
                <a16:creationId xmlns:a16="http://schemas.microsoft.com/office/drawing/2014/main" id="{4D1F7EEE-7138-BF64-D974-3465F4DAD4D6}"/>
              </a:ext>
            </a:extLst>
          </p:cNvPr>
          <p:cNvSpPr/>
          <p:nvPr/>
        </p:nvSpPr>
        <p:spPr>
          <a:xfrm>
            <a:off x="252925" y="4178530"/>
            <a:ext cx="5760640" cy="65300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5. Fachsemester (Sommer)</a:t>
            </a:r>
          </a:p>
        </p:txBody>
      </p:sp>
      <p:sp>
        <p:nvSpPr>
          <p:cNvPr id="30" name="Rechteck: abgerundete Ecken 29">
            <a:extLst>
              <a:ext uri="{FF2B5EF4-FFF2-40B4-BE49-F238E27FC236}">
                <a16:creationId xmlns:a16="http://schemas.microsoft.com/office/drawing/2014/main" id="{4EFD5A4D-5782-27FB-A23B-F028EC99B6D2}"/>
              </a:ext>
            </a:extLst>
          </p:cNvPr>
          <p:cNvSpPr/>
          <p:nvPr/>
        </p:nvSpPr>
        <p:spPr>
          <a:xfrm>
            <a:off x="6192247" y="4923230"/>
            <a:ext cx="5760640" cy="64966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5: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Wahlpflichtmodule</a:t>
            </a:r>
          </a:p>
        </p:txBody>
      </p:sp>
      <p:sp>
        <p:nvSpPr>
          <p:cNvPr id="31" name="Rechteck: abgerundete Ecken 30">
            <a:extLst>
              <a:ext uri="{FF2B5EF4-FFF2-40B4-BE49-F238E27FC236}">
                <a16:creationId xmlns:a16="http://schemas.microsoft.com/office/drawing/2014/main" id="{501A381C-5033-CDEE-5CA7-28CD32B693D4}"/>
              </a:ext>
            </a:extLst>
          </p:cNvPr>
          <p:cNvSpPr/>
          <p:nvPr/>
        </p:nvSpPr>
        <p:spPr>
          <a:xfrm>
            <a:off x="252925" y="4919892"/>
            <a:ext cx="5760640" cy="65300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6. Fachsemester (Winter)</a:t>
            </a:r>
          </a:p>
        </p:txBody>
      </p:sp>
    </p:spTree>
    <p:extLst>
      <p:ext uri="{BB962C8B-B14F-4D97-AF65-F5344CB8AC3E}">
        <p14:creationId xmlns:p14="http://schemas.microsoft.com/office/powerpoint/2010/main" val="3394245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5CCDBF-5625-C772-FCF0-57E92DFD73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577486-CDF6-FE60-D773-057BFA733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250" y="365126"/>
            <a:ext cx="11328630" cy="769612"/>
          </a:xfrm>
        </p:spPr>
        <p:txBody>
          <a:bodyPr>
            <a:normAutofit/>
          </a:bodyPr>
          <a:lstStyle/>
          <a:p>
            <a:pPr algn="ctr"/>
            <a:r>
              <a:rPr lang="de-DE" sz="3600" b="1" dirty="0"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Beifach Strafrechtspflege – Beginn Sommer 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181EBF5E-B1C6-8516-A788-76089C0BC035}"/>
              </a:ext>
            </a:extLst>
          </p:cNvPr>
          <p:cNvSpPr/>
          <p:nvPr/>
        </p:nvSpPr>
        <p:spPr>
          <a:xfrm>
            <a:off x="6192247" y="1223096"/>
            <a:ext cx="5760640" cy="64966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Frei</a:t>
            </a: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B61E0094-0872-32B6-A8C0-4F3B5A8467CE}"/>
              </a:ext>
            </a:extLst>
          </p:cNvPr>
          <p:cNvSpPr/>
          <p:nvPr/>
        </p:nvSpPr>
        <p:spPr>
          <a:xfrm>
            <a:off x="252925" y="1219758"/>
            <a:ext cx="5760640" cy="65300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1. Fachsemester (Sommer)</a:t>
            </a:r>
          </a:p>
        </p:txBody>
      </p:sp>
      <p:sp>
        <p:nvSpPr>
          <p:cNvPr id="22" name="Rechteck: abgerundete Ecken 21">
            <a:extLst>
              <a:ext uri="{FF2B5EF4-FFF2-40B4-BE49-F238E27FC236}">
                <a16:creationId xmlns:a16="http://schemas.microsoft.com/office/drawing/2014/main" id="{DE451CA5-AC7E-7671-6EE3-EE06D52D140B}"/>
              </a:ext>
            </a:extLst>
          </p:cNvPr>
          <p:cNvSpPr/>
          <p:nvPr/>
        </p:nvSpPr>
        <p:spPr>
          <a:xfrm>
            <a:off x="6192247" y="1961120"/>
            <a:ext cx="5760640" cy="64966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1: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Vorlesung Strafrecht I (mit AG und Klausur)</a:t>
            </a:r>
          </a:p>
          <a:p>
            <a:pPr lvl="0"/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1: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AG Einführung ins Beifachstudium</a:t>
            </a:r>
          </a:p>
        </p:txBody>
      </p:sp>
      <p:sp>
        <p:nvSpPr>
          <p:cNvPr id="23" name="Rechteck: abgerundete Ecken 22">
            <a:extLst>
              <a:ext uri="{FF2B5EF4-FFF2-40B4-BE49-F238E27FC236}">
                <a16:creationId xmlns:a16="http://schemas.microsoft.com/office/drawing/2014/main" id="{8D4C93FE-6E19-E372-2476-15EE84F4049C}"/>
              </a:ext>
            </a:extLst>
          </p:cNvPr>
          <p:cNvSpPr/>
          <p:nvPr/>
        </p:nvSpPr>
        <p:spPr>
          <a:xfrm>
            <a:off x="252925" y="1957782"/>
            <a:ext cx="5760640" cy="65300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2. Fachsemester (Winter)</a:t>
            </a:r>
          </a:p>
        </p:txBody>
      </p:sp>
      <p:sp>
        <p:nvSpPr>
          <p:cNvPr id="24" name="Rechteck: abgerundete Ecken 23">
            <a:extLst>
              <a:ext uri="{FF2B5EF4-FFF2-40B4-BE49-F238E27FC236}">
                <a16:creationId xmlns:a16="http://schemas.microsoft.com/office/drawing/2014/main" id="{3C9405B5-AA14-F0CC-5E6D-8712BF0CC3BD}"/>
              </a:ext>
            </a:extLst>
          </p:cNvPr>
          <p:cNvSpPr/>
          <p:nvPr/>
        </p:nvSpPr>
        <p:spPr>
          <a:xfrm>
            <a:off x="6192247" y="2699144"/>
            <a:ext cx="5760640" cy="64966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1: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Vorlesung Strafrecht II (mit AG und Klausur) </a:t>
            </a:r>
          </a:p>
          <a:p>
            <a:pPr lvl="0"/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2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: Vorlesung Strafrecht III (mit Klausur)</a:t>
            </a:r>
          </a:p>
          <a:p>
            <a:pPr lvl="0"/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2: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Vorlesung Strafverfahrensrecht (ohne Klausur)</a:t>
            </a:r>
          </a:p>
        </p:txBody>
      </p:sp>
      <p:sp>
        <p:nvSpPr>
          <p:cNvPr id="25" name="Rechteck: abgerundete Ecken 24">
            <a:extLst>
              <a:ext uri="{FF2B5EF4-FFF2-40B4-BE49-F238E27FC236}">
                <a16:creationId xmlns:a16="http://schemas.microsoft.com/office/drawing/2014/main" id="{EB790CFA-5364-52E1-E546-FB677CEF43C9}"/>
              </a:ext>
            </a:extLst>
          </p:cNvPr>
          <p:cNvSpPr/>
          <p:nvPr/>
        </p:nvSpPr>
        <p:spPr>
          <a:xfrm>
            <a:off x="252925" y="2695806"/>
            <a:ext cx="5760640" cy="65300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3. Fachsemester (Sommer)</a:t>
            </a:r>
          </a:p>
        </p:txBody>
      </p:sp>
      <p:sp>
        <p:nvSpPr>
          <p:cNvPr id="26" name="Rechteck: abgerundete Ecken 25">
            <a:extLst>
              <a:ext uri="{FF2B5EF4-FFF2-40B4-BE49-F238E27FC236}">
                <a16:creationId xmlns:a16="http://schemas.microsoft.com/office/drawing/2014/main" id="{91F6B23B-EF01-8D34-DA89-2CD9B021B4B7}"/>
              </a:ext>
            </a:extLst>
          </p:cNvPr>
          <p:cNvSpPr/>
          <p:nvPr/>
        </p:nvSpPr>
        <p:spPr>
          <a:xfrm>
            <a:off x="6192247" y="3440506"/>
            <a:ext cx="5760640" cy="64966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3: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Vorlesungen Grundlagen der Kriminologie, Jugendstrafrecht, Sanktionenrecht</a:t>
            </a:r>
          </a:p>
          <a:p>
            <a:pPr lvl="0"/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2: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AG für Beifachstudierende (Vertiefung Strafprozessrecht)</a:t>
            </a:r>
          </a:p>
        </p:txBody>
      </p:sp>
      <p:sp>
        <p:nvSpPr>
          <p:cNvPr id="27" name="Rechteck: abgerundete Ecken 26">
            <a:extLst>
              <a:ext uri="{FF2B5EF4-FFF2-40B4-BE49-F238E27FC236}">
                <a16:creationId xmlns:a16="http://schemas.microsoft.com/office/drawing/2014/main" id="{96FACC9E-9A69-C725-0D3E-58E0013F9E02}"/>
              </a:ext>
            </a:extLst>
          </p:cNvPr>
          <p:cNvSpPr/>
          <p:nvPr/>
        </p:nvSpPr>
        <p:spPr>
          <a:xfrm>
            <a:off x="252925" y="3437168"/>
            <a:ext cx="5760640" cy="65300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4. Fachsemester (Winter)</a:t>
            </a:r>
          </a:p>
        </p:txBody>
      </p:sp>
      <p:sp>
        <p:nvSpPr>
          <p:cNvPr id="28" name="Rechteck: abgerundete Ecken 27">
            <a:extLst>
              <a:ext uri="{FF2B5EF4-FFF2-40B4-BE49-F238E27FC236}">
                <a16:creationId xmlns:a16="http://schemas.microsoft.com/office/drawing/2014/main" id="{46D8A6D3-3F9B-0F19-2A2B-5FFF1F075205}"/>
              </a:ext>
            </a:extLst>
          </p:cNvPr>
          <p:cNvSpPr/>
          <p:nvPr/>
        </p:nvSpPr>
        <p:spPr>
          <a:xfrm>
            <a:off x="6192247" y="4181868"/>
            <a:ext cx="5760640" cy="64966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3: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Übung (mit Klausur)</a:t>
            </a:r>
          </a:p>
          <a:p>
            <a:pPr lvl="0"/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4: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Vorlesung Angewandte Kriminologie mit Praxisbezug</a:t>
            </a:r>
          </a:p>
          <a:p>
            <a:pPr lvl="0"/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4: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Vorlesung Strafvollzug</a:t>
            </a:r>
          </a:p>
        </p:txBody>
      </p:sp>
      <p:sp>
        <p:nvSpPr>
          <p:cNvPr id="29" name="Rechteck: abgerundete Ecken 28">
            <a:extLst>
              <a:ext uri="{FF2B5EF4-FFF2-40B4-BE49-F238E27FC236}">
                <a16:creationId xmlns:a16="http://schemas.microsoft.com/office/drawing/2014/main" id="{BB3BEDAA-BC39-80A2-188E-C36E14A3D94D}"/>
              </a:ext>
            </a:extLst>
          </p:cNvPr>
          <p:cNvSpPr/>
          <p:nvPr/>
        </p:nvSpPr>
        <p:spPr>
          <a:xfrm>
            <a:off x="252925" y="4178530"/>
            <a:ext cx="5760640" cy="65300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5. Fachsemester (Sommer)</a:t>
            </a:r>
          </a:p>
        </p:txBody>
      </p:sp>
      <p:sp>
        <p:nvSpPr>
          <p:cNvPr id="30" name="Rechteck: abgerundete Ecken 29">
            <a:extLst>
              <a:ext uri="{FF2B5EF4-FFF2-40B4-BE49-F238E27FC236}">
                <a16:creationId xmlns:a16="http://schemas.microsoft.com/office/drawing/2014/main" id="{F75CDA1D-8EA5-BC2D-D6BD-B31B5ACD57F1}"/>
              </a:ext>
            </a:extLst>
          </p:cNvPr>
          <p:cNvSpPr/>
          <p:nvPr/>
        </p:nvSpPr>
        <p:spPr>
          <a:xfrm>
            <a:off x="6192247" y="4923230"/>
            <a:ext cx="5760640" cy="64966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5: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Übung</a:t>
            </a:r>
          </a:p>
          <a:p>
            <a:pPr lvl="0"/>
            <a:r>
              <a:rPr lang="de-DE" sz="1200" b="1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Modul 5: </a:t>
            </a:r>
            <a:r>
              <a:rPr lang="de-DE" sz="12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Seminar Angewandte Kriminologie (mit Seminararbeit als modulübergreifender Prüfung der Module 4 und 5)</a:t>
            </a:r>
          </a:p>
        </p:txBody>
      </p:sp>
      <p:sp>
        <p:nvSpPr>
          <p:cNvPr id="31" name="Rechteck: abgerundete Ecken 30">
            <a:extLst>
              <a:ext uri="{FF2B5EF4-FFF2-40B4-BE49-F238E27FC236}">
                <a16:creationId xmlns:a16="http://schemas.microsoft.com/office/drawing/2014/main" id="{06AA4FB4-7A9B-9E3B-F993-14A92EB4F0B5}"/>
              </a:ext>
            </a:extLst>
          </p:cNvPr>
          <p:cNvSpPr/>
          <p:nvPr/>
        </p:nvSpPr>
        <p:spPr>
          <a:xfrm>
            <a:off x="252925" y="4919892"/>
            <a:ext cx="5760640" cy="653004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dirty="0">
                <a:solidFill>
                  <a:schemeClr val="tx1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6. Fachsemester (Winter)</a:t>
            </a:r>
          </a:p>
        </p:txBody>
      </p:sp>
    </p:spTree>
    <p:extLst>
      <p:ext uri="{BB962C8B-B14F-4D97-AF65-F5344CB8AC3E}">
        <p14:creationId xmlns:p14="http://schemas.microsoft.com/office/powerpoint/2010/main" val="2924494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427</Words>
  <Application>Microsoft Office PowerPoint</Application>
  <PresentationFormat>Breitbild</PresentationFormat>
  <Paragraphs>63</Paragraphs>
  <Slides>4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Noto Sans</vt:lpstr>
      <vt:lpstr>Office</vt:lpstr>
      <vt:lpstr>Juristische Beifächer </vt:lpstr>
      <vt:lpstr>Beifach Zivilrecht – Beginn Sommer </vt:lpstr>
      <vt:lpstr>Beifach Öffentliches Recht – Beginn Sommer </vt:lpstr>
      <vt:lpstr>Beifach Strafrechtspflege – Beginn Sommer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Gutschalk, Luca Lorenzo</dc:creator>
  <cp:lastModifiedBy>Gutschalk, Luca Lorenzo</cp:lastModifiedBy>
  <cp:revision>3</cp:revision>
  <dcterms:created xsi:type="dcterms:W3CDTF">2026-01-30T10:58:01Z</dcterms:created>
  <dcterms:modified xsi:type="dcterms:W3CDTF">2026-02-17T13:55:36Z</dcterms:modified>
</cp:coreProperties>
</file>